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3" r:id="rId2"/>
    <p:sldId id="325" r:id="rId3"/>
    <p:sldId id="300" r:id="rId4"/>
    <p:sldId id="326" r:id="rId5"/>
    <p:sldId id="327" r:id="rId6"/>
    <p:sldId id="328" r:id="rId7"/>
    <p:sldId id="329" r:id="rId8"/>
    <p:sldId id="330" r:id="rId9"/>
    <p:sldId id="342" r:id="rId10"/>
    <p:sldId id="341" r:id="rId11"/>
    <p:sldId id="339" r:id="rId12"/>
    <p:sldId id="340" r:id="rId13"/>
    <p:sldId id="344" r:id="rId14"/>
    <p:sldId id="345" r:id="rId15"/>
    <p:sldId id="346" r:id="rId16"/>
    <p:sldId id="347" r:id="rId17"/>
    <p:sldId id="348" r:id="rId18"/>
    <p:sldId id="349" r:id="rId19"/>
    <p:sldId id="356" r:id="rId20"/>
    <p:sldId id="361" r:id="rId21"/>
    <p:sldId id="350" r:id="rId22"/>
    <p:sldId id="351" r:id="rId23"/>
    <p:sldId id="332" r:id="rId24"/>
    <p:sldId id="334" r:id="rId25"/>
    <p:sldId id="358" r:id="rId26"/>
    <p:sldId id="353" r:id="rId27"/>
    <p:sldId id="355" r:id="rId28"/>
    <p:sldId id="371" r:id="rId29"/>
    <p:sldId id="363" r:id="rId30"/>
    <p:sldId id="362" r:id="rId31"/>
    <p:sldId id="364" r:id="rId32"/>
    <p:sldId id="365" r:id="rId33"/>
    <p:sldId id="366" r:id="rId34"/>
    <p:sldId id="369" r:id="rId35"/>
    <p:sldId id="370" r:id="rId36"/>
    <p:sldId id="367" r:id="rId37"/>
    <p:sldId id="368" r:id="rId38"/>
    <p:sldId id="271" r:id="rId39"/>
  </p:sldIdLst>
  <p:sldSz cx="12192000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9B"/>
    <a:srgbClr val="9B3432"/>
    <a:srgbClr val="0099A5"/>
    <a:srgbClr val="0099CC"/>
    <a:srgbClr val="FFFF99"/>
    <a:srgbClr val="BDD26B"/>
    <a:srgbClr val="FFFFFF"/>
    <a:srgbClr val="F4A218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24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21/09/2017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7EF21-F4E4-468F-91F2-08BCDCE52CEC}" type="datetimeFigureOut">
              <a:rPr lang="es-CO" smtClean="0"/>
              <a:t>21/09/2017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3F84-64A4-46ED-AC8D-A97080E7640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650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43F84-64A4-46ED-AC8D-A97080E76403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739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43F84-64A4-46ED-AC8D-A97080E76403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09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43F84-64A4-46ED-AC8D-A97080E76403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910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0733" y="3192122"/>
            <a:ext cx="6321268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12360163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16" y="4525926"/>
            <a:ext cx="3092216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770" y="3357565"/>
            <a:ext cx="331470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1" y="0"/>
            <a:ext cx="12192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9578" y="2853377"/>
            <a:ext cx="929217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94" y="-40944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27379" y="137072"/>
            <a:ext cx="1210101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4182748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84" y="-1091939"/>
            <a:ext cx="3994936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197" y="2620371"/>
            <a:ext cx="1095992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76372" y="0"/>
            <a:ext cx="11915625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1294524" y="4319752"/>
            <a:ext cx="128524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43814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0247" y="-307500"/>
            <a:ext cx="3148228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8320" y="1746912"/>
            <a:ext cx="1146413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3056268" y="-163131"/>
            <a:ext cx="15922224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337314" y="180847"/>
            <a:ext cx="14174675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9" name="18 Rectángulo"/>
          <p:cNvSpPr/>
          <p:nvPr userDrawn="1"/>
        </p:nvSpPr>
        <p:spPr>
          <a:xfrm>
            <a:off x="-1291082" y="198126"/>
            <a:ext cx="14174675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3056268" y="-163131"/>
            <a:ext cx="15922224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337314" y="180847"/>
            <a:ext cx="14174675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3" name="12 Rectángulo"/>
          <p:cNvSpPr/>
          <p:nvPr userDrawn="1"/>
        </p:nvSpPr>
        <p:spPr>
          <a:xfrm>
            <a:off x="-1291082" y="198126"/>
            <a:ext cx="14174675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1" y="0"/>
            <a:ext cx="12192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660400" y="-1270341"/>
            <a:ext cx="1370412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0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sz="3200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1294524" y="4319752"/>
            <a:ext cx="128524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43814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0247" y="-307500"/>
            <a:ext cx="3148228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9983" y="1859885"/>
            <a:ext cx="942543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1" y="0"/>
            <a:ext cx="12192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80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2915" y="2762866"/>
            <a:ext cx="919485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12192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27379" y="137072"/>
            <a:ext cx="12064621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4182748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8784" y="-1091939"/>
            <a:ext cx="3994936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5361" y="2641599"/>
            <a:ext cx="1081632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1294524" y="4319752"/>
            <a:ext cx="128524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43814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0247" y="-307500"/>
            <a:ext cx="3148228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3781" y="1847763"/>
            <a:ext cx="1020751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recoleccion%20de%20informacion/Entrevista%20Al%20Administrador%20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ecoleccion%20de%20informacion/encuesta%20aprendice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hyperlink" Target="recoleccion%20de%20informacion/Encuesta%20guardas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recoleccion%20de%20informacion/Resultados%20De%20Encuestas%20De%20Aprendices.pdf" TargetMode="Externa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recoleccion%20de%20informacion/Entrevista.3g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recoleccion%20de%20informacion/Entrevista%20Al%20Administrador%20.pdf" TargetMode="Externa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mapa%20de%20procesos/Mapa%20de%20procesos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funcionales/Informe%20de%20requerimientos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casos%20de%20uso/diagrama%20de%20casos%20de%20uso%20.jp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casos%20de%20uso/Casos%20de%20uso%20Extendido2.pdf" TargetMode="Externa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Gantt/diagrama%20de%20gantt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Presupuesto/presupuesto.xls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base%20de%20datos/Mer%20Imagen.p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base%20de%20datos/diccionario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diagrama%20de%20clases/diagrama%20de%20clases.jp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diagrama%20de%20distribucion/distribucion.jp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hyperlink" Target="http://localhost:8082/pagina/ingreso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80/pagina/ingreso.php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://localhost:8081/pagina/ingreso.ph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66780" y="275806"/>
            <a:ext cx="7224332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 smtClean="0">
                <a:ln w="38100">
                  <a:solidFill>
                    <a:srgbClr val="E1E19B"/>
                  </a:solidFill>
                </a:ln>
                <a:solidFill>
                  <a:srgbClr val="9B343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Rápido Acceso</a:t>
            </a:r>
            <a:endParaRPr lang="es-CO" sz="6600" b="1" dirty="0">
              <a:ln w="38100">
                <a:solidFill>
                  <a:srgbClr val="E1E19B"/>
                </a:solidFill>
              </a:ln>
              <a:solidFill>
                <a:srgbClr val="9B343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08854" y="1185874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3600" b="1" dirty="0">
                <a:solidFill>
                  <a:schemeClr val="bg1">
                    <a:lumMod val="75000"/>
                  </a:schemeClr>
                </a:solidFill>
              </a:rPr>
              <a:t>Proyectos ADSI – </a:t>
            </a:r>
            <a:r>
              <a:rPr lang="es-CO" sz="3600" b="1" dirty="0" smtClean="0">
                <a:solidFill>
                  <a:schemeClr val="bg1">
                    <a:lumMod val="75000"/>
                  </a:schemeClr>
                </a:solidFill>
              </a:rPr>
              <a:t>II </a:t>
            </a:r>
            <a:r>
              <a:rPr lang="es-CO" sz="3600" b="1" dirty="0">
                <a:solidFill>
                  <a:schemeClr val="bg1">
                    <a:lumMod val="75000"/>
                  </a:schemeClr>
                </a:solidFill>
              </a:rPr>
              <a:t>Trimestre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59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0538">
            <a:off x="328872" y="211976"/>
            <a:ext cx="1179106" cy="1179106"/>
          </a:xfrm>
          <a:prstGeom prst="rect">
            <a:avLst/>
          </a:prstGeom>
          <a:ln>
            <a:noFill/>
          </a:ln>
          <a:effectLst>
            <a:glow rad="76200">
              <a:srgbClr val="FFFF99">
                <a:alpha val="69000"/>
              </a:srgb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91" y="5643154"/>
            <a:ext cx="2543942" cy="11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9899" y="266330"/>
            <a:ext cx="12112101" cy="12961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66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Entrevista administrador</a:t>
            </a:r>
            <a:endParaRPr lang="es-ES" sz="66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6" y="1935142"/>
            <a:ext cx="3549759" cy="46222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51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60" y="1917577"/>
            <a:ext cx="3508397" cy="468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79899" y="266330"/>
            <a:ext cx="12112101" cy="12961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8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Encuesta aprendices </a:t>
            </a:r>
          </a:p>
        </p:txBody>
      </p:sp>
    </p:spTree>
    <p:extLst>
      <p:ext uri="{BB962C8B-B14F-4D97-AF65-F5344CB8AC3E}">
        <p14:creationId xmlns:p14="http://schemas.microsoft.com/office/powerpoint/2010/main" val="227080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74" y="1884982"/>
            <a:ext cx="3675350" cy="506391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79899" y="266330"/>
            <a:ext cx="12112101" cy="12961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53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Encuesta guardas de seguridad</a:t>
            </a:r>
          </a:p>
        </p:txBody>
      </p:sp>
    </p:spTree>
    <p:extLst>
      <p:ext uri="{BB962C8B-B14F-4D97-AF65-F5344CB8AC3E}">
        <p14:creationId xmlns:p14="http://schemas.microsoft.com/office/powerpoint/2010/main" val="29647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630643" y="4907695"/>
            <a:ext cx="997688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x-none" sz="7900" b="1" dirty="0">
                <a:ln w="38100">
                  <a:solidFill>
                    <a:srgbClr val="FFFFFF"/>
                  </a:solidFill>
                </a:ln>
                <a:solidFill>
                  <a:srgbClr val="0099A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Resultados</a:t>
            </a:r>
            <a:endParaRPr lang="es-ES" sz="7900" b="1" dirty="0">
              <a:ln w="38100">
                <a:solidFill>
                  <a:srgbClr val="FFFFFF"/>
                </a:solidFill>
              </a:ln>
              <a:solidFill>
                <a:srgbClr val="0099A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5684" y="248500"/>
            <a:ext cx="12262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x-none" sz="8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Encuesta</a:t>
            </a:r>
            <a:r>
              <a:rPr lang="es-CO" sz="8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x-none" sz="8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4" descr="F:\Documentos\Sustentación\pic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19370">
            <a:off x="-3884267" y="2097442"/>
            <a:ext cx="2854836" cy="402820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:\Documentos\Sustentación\pic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0647">
            <a:off x="-3830548" y="2131222"/>
            <a:ext cx="2854837" cy="404303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F:\Documentos\Sustentación\pic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7977">
            <a:off x="-3782673" y="2186677"/>
            <a:ext cx="2854836" cy="402391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Documentos\Sustentación\pic 2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1877" y="2114367"/>
            <a:ext cx="2854837" cy="3982159"/>
          </a:xfrm>
          <a:prstGeom prst="rect">
            <a:avLst/>
          </a:prstGeom>
          <a:ln w="12700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4.07407E-6 L 0.66714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5022E-7 -4.44444E-6 L 0.66506 -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4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911 2.59259E-6 L 0.65999 2.5925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5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7813E-6 -3.7037E-6 L 0.66415 -3.7037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2"/>
          <p:cNvSpPr/>
          <p:nvPr/>
        </p:nvSpPr>
        <p:spPr>
          <a:xfrm>
            <a:off x="-375684" y="248500"/>
            <a:ext cx="12262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8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Entrevista</a:t>
            </a:r>
            <a:endParaRPr lang="x-none" sz="8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F:\Documentos\Sustentación\siri-01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333" y1="78869" x2="50333" y2="78869"/>
                        <a14:foregroundMark x1="56000" y1="87354" x2="56000" y2="87354"/>
                        <a14:foregroundMark x1="45833" y1="85191" x2="45833" y2="85191"/>
                        <a14:foregroundMark x1="90500" y1="33611" x2="90500" y2="33611"/>
                        <a14:foregroundMark x1="92333" y1="38769" x2="92333" y2="38769"/>
                        <a14:foregroundMark x1="93833" y1="50250" x2="93833" y2="5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03" y="2374818"/>
            <a:ext cx="2858503" cy="286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007195" y="5291543"/>
            <a:ext cx="2844205" cy="8931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400" b="1" dirty="0">
                <a:ln>
                  <a:solidFill>
                    <a:schemeClr val="bg1"/>
                  </a:solidFill>
                </a:ln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► 34:01</a:t>
            </a:r>
          </a:p>
        </p:txBody>
      </p:sp>
      <p:pic>
        <p:nvPicPr>
          <p:cNvPr id="5" name="Imagen 4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611" y="1864389"/>
            <a:ext cx="3216037" cy="45550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39479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3291000" y="4903429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600" b="1" dirty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Mapa de procesos</a:t>
            </a:r>
            <a:endParaRPr lang="es-ES" sz="6600" b="1" dirty="0">
              <a:ln w="38100">
                <a:solidFill>
                  <a:srgbClr val="FFFFFF"/>
                </a:solidFill>
              </a:ln>
              <a:solidFill>
                <a:srgbClr val="009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8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4756" y="2462787"/>
            <a:ext cx="7527851" cy="35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-375684" y="248500"/>
            <a:ext cx="12262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8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Mapa de procesos</a:t>
            </a:r>
            <a:endParaRPr lang="x-none" sz="8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3120879" y="4467494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Hardware y Software </a:t>
            </a:r>
          </a:p>
          <a:p>
            <a:pPr algn="l"/>
            <a:r>
              <a:rPr lang="es-CO" sz="48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 cliente</a:t>
            </a:r>
            <a:endParaRPr lang="es-ES" sz="4800" b="1" dirty="0">
              <a:ln w="38100">
                <a:solidFill>
                  <a:srgbClr val="FFFFFF"/>
                </a:solidFill>
              </a:ln>
              <a:solidFill>
                <a:srgbClr val="F4A218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3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5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Hardware y Software del cliente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25913"/>
              </p:ext>
            </p:extLst>
          </p:nvPr>
        </p:nvGraphicFramePr>
        <p:xfrm>
          <a:off x="1108722" y="2529209"/>
          <a:ext cx="8505794" cy="3202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528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528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3693">
                <a:tc>
                  <a:txBody>
                    <a:bodyPr/>
                    <a:lstStyle/>
                    <a:p>
                      <a:r>
                        <a:rPr lang="es-419" sz="2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Software o</a:t>
                      </a:r>
                      <a:r>
                        <a:rPr lang="es-419" sz="24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Hardware</a:t>
                      </a:r>
                      <a:endParaRPr lang="es-ES" sz="24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Características</a:t>
                      </a:r>
                      <a:endParaRPr lang="es-ES" sz="24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Sistema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operativo 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7 Professional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Memoria RAM 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Gb RAM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Disco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Duro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Tb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Procesador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AMD A10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3693"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Ordenadores</a:t>
                      </a:r>
                      <a:r>
                        <a:rPr lang="es-419" sz="24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de mesa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Thinkcentre (Lenovo) </a:t>
                      </a:r>
                      <a:endParaRPr lang="es-ES" sz="24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189" y="2529209"/>
            <a:ext cx="1168688" cy="11686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57" y="3866020"/>
            <a:ext cx="1200520" cy="10135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084" y="5044780"/>
            <a:ext cx="1600897" cy="8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8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90501"/>
            <a:ext cx="12192000" cy="1350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Nuestro equipo </a:t>
            </a:r>
            <a:endParaRPr lang="es-ES" sz="7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3228340" y="3089730"/>
            <a:ext cx="5817326" cy="29434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54101" y="2350952"/>
            <a:ext cx="10132424" cy="39482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Laura </a:t>
            </a:r>
            <a:r>
              <a:rPr lang="es-CO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Álvarez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Jessica </a:t>
            </a:r>
            <a:r>
              <a:rPr lang="es-CO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Castillo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Laura Oviedo </a:t>
            </a:r>
            <a:endParaRPr lang="es-CO" sz="4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Santiago </a:t>
            </a:r>
            <a:r>
              <a:rPr lang="es-CO" sz="4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Pulido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Sebastián </a:t>
            </a:r>
            <a:r>
              <a:rPr lang="es-CO" sz="4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Serrano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4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41735"/>
              </p:ext>
            </p:extLst>
          </p:nvPr>
        </p:nvGraphicFramePr>
        <p:xfrm>
          <a:off x="966680" y="2539015"/>
          <a:ext cx="8128000" cy="32946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910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Software o</a:t>
                      </a:r>
                      <a:r>
                        <a:rPr lang="es-419" sz="2400" b="1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Hardware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Características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Sistema operativo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Windows 8 professional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Memoria RAM 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 Gb RAM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Disco Duro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Tb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Procesador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Intel i7</a:t>
                      </a:r>
                      <a:r>
                        <a:rPr lang="es-419" sz="24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Core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910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Computadora</a:t>
                      </a:r>
                      <a:r>
                        <a:rPr lang="es-419" sz="240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portátil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2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Lenovo</a:t>
                      </a:r>
                      <a:endParaRPr lang="es-ES" sz="2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 descr="Resultado de imagen para windows 8 professiona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695" y="2786106"/>
            <a:ext cx="1825972" cy="114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ntel i7 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831" y="4063891"/>
            <a:ext cx="2106337" cy="140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Lenovo portati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530" y="5134233"/>
            <a:ext cx="2210539" cy="116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5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Hardware y Software del cliente</a:t>
            </a:r>
          </a:p>
        </p:txBody>
      </p:sp>
    </p:spTree>
    <p:extLst>
      <p:ext uri="{BB962C8B-B14F-4D97-AF65-F5344CB8AC3E}">
        <p14:creationId xmlns:p14="http://schemas.microsoft.com/office/powerpoint/2010/main" val="32967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3609990" y="4903429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5400" b="1" dirty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Informe de requerimientos</a:t>
            </a:r>
          </a:p>
        </p:txBody>
      </p:sp>
    </p:spTree>
    <p:extLst>
      <p:ext uri="{BB962C8B-B14F-4D97-AF65-F5344CB8AC3E}">
        <p14:creationId xmlns:p14="http://schemas.microsoft.com/office/powerpoint/2010/main" val="25792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Informe de requerimientos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305">
            <a:off x="-3787904" y="1917835"/>
            <a:ext cx="3011408" cy="4285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1840" y="1841500"/>
            <a:ext cx="3018671" cy="4285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41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0.67149 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1.48148E-6 L 0.68269 1.48148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120879" y="4467494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x-none" sz="79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</a:t>
            </a:r>
            <a:r>
              <a:rPr lang="es-419" sz="79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x-none" sz="79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UML</a:t>
            </a:r>
            <a:endParaRPr lang="es-ES" sz="7900" b="1" dirty="0">
              <a:ln w="38100">
                <a:solidFill>
                  <a:srgbClr val="FFFFFF"/>
                </a:solidFill>
              </a:ln>
              <a:solidFill>
                <a:srgbClr val="F4A218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6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Casos de uso</a:t>
            </a:r>
            <a:endParaRPr lang="es-ES" sz="6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6" y="2370338"/>
            <a:ext cx="7629580" cy="3875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9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6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Casos de uso extendido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486">
            <a:off x="-4215487" y="2172146"/>
            <a:ext cx="3129764" cy="4048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5">
            <a:off x="-4276959" y="2153194"/>
            <a:ext cx="3127262" cy="4048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347">
            <a:off x="-4246899" y="2111159"/>
            <a:ext cx="3117944" cy="4048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1720" y="2111158"/>
            <a:ext cx="3116230" cy="4048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4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71211 4.444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2.22222E-6 L 0.7142 2.22222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7.40741E-7 L 0.70898 7.40741E-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4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4167E-6 7.40741E-7 L 0.6944 7.40741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3609990" y="4903429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000" b="1" dirty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Gantt</a:t>
            </a:r>
          </a:p>
        </p:txBody>
      </p:sp>
    </p:spTree>
    <p:extLst>
      <p:ext uri="{BB962C8B-B14F-4D97-AF65-F5344CB8AC3E}">
        <p14:creationId xmlns:p14="http://schemas.microsoft.com/office/powerpoint/2010/main" val="12846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6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</a:t>
            </a:r>
            <a:r>
              <a:rPr lang="es-CO" sz="60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Gantt</a:t>
            </a:r>
            <a:endParaRPr lang="es-ES" sz="6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61" y="2139831"/>
            <a:ext cx="7844613" cy="45141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15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6000" b="1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Presupuesto</a:t>
            </a:r>
            <a:endParaRPr lang="es-ES" sz="6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44" y="1842868"/>
            <a:ext cx="3966421" cy="47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609990" y="4734753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000" b="1" dirty="0" smtClean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 entidad de relación </a:t>
            </a:r>
            <a:endParaRPr lang="es-CO" sz="6000" b="1" dirty="0">
              <a:ln w="38100">
                <a:solidFill>
                  <a:srgbClr val="FFFFFF"/>
                </a:solidFill>
              </a:ln>
              <a:solidFill>
                <a:srgbClr val="009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1524000" y="1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0" y="203200"/>
            <a:ext cx="12192000" cy="1433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Introducción</a:t>
            </a:r>
            <a:endParaRPr lang="es-ES" sz="8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526964" y="2394858"/>
            <a:ext cx="4935946" cy="228128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846218" y="2394858"/>
            <a:ext cx="8116389" cy="32744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12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58800" y="2515690"/>
            <a:ext cx="11315699" cy="31699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producto es creado con el fin de </a:t>
            </a:r>
            <a:r>
              <a:rPr lang="es-CO" sz="4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solucionar la problemática </a:t>
            </a:r>
            <a:r>
              <a:rPr lang="es-CO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se presenta en el </a:t>
            </a:r>
            <a:r>
              <a:rPr lang="es-CO" sz="4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parqueadero del CEET</a:t>
            </a:r>
            <a:r>
              <a:rPr lang="es-CO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mediante un </a:t>
            </a:r>
            <a:r>
              <a:rPr lang="es-CO" sz="4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</a:t>
            </a:r>
            <a:r>
              <a:rPr lang="es-CO" sz="4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es-CO" sz="4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genere seguridad y control.</a:t>
            </a:r>
          </a:p>
        </p:txBody>
      </p:sp>
    </p:spTree>
    <p:extLst>
      <p:ext uri="{BB962C8B-B14F-4D97-AF65-F5344CB8AC3E}">
        <p14:creationId xmlns:p14="http://schemas.microsoft.com/office/powerpoint/2010/main" val="5503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82066" y="381740"/>
            <a:ext cx="6889072" cy="10120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47387" y="466078"/>
            <a:ext cx="7261934" cy="8433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8000" b="1" dirty="0" smtClean="0">
                <a:solidFill>
                  <a:schemeClr val="bg1"/>
                </a:solidFill>
              </a:rPr>
              <a:t>MER Notación</a:t>
            </a:r>
            <a:endParaRPr lang="es-ES" sz="8000" b="1" dirty="0" smtClean="0">
              <a:solidFill>
                <a:schemeClr val="bg1"/>
              </a:solidFill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97" y="2138575"/>
            <a:ext cx="7140745" cy="45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6000" b="1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Diccionario</a:t>
            </a:r>
            <a:endParaRPr lang="es-ES" sz="6000" b="1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59" y="2056669"/>
            <a:ext cx="6820917" cy="4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3450192" y="4548322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000" b="1" dirty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</a:t>
            </a:r>
            <a:r>
              <a:rPr lang="es-CO" sz="6000" b="1" dirty="0" smtClean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Clases</a:t>
            </a:r>
            <a:endParaRPr lang="es-CO" sz="6000" b="1" dirty="0">
              <a:ln w="38100">
                <a:solidFill>
                  <a:srgbClr val="FFFFFF"/>
                </a:solidFill>
              </a:ln>
              <a:solidFill>
                <a:srgbClr val="009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6000" b="1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clases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65" y="1796157"/>
            <a:ext cx="6106553" cy="48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3859495" y="4957625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000" b="1" dirty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</a:t>
            </a:r>
            <a:r>
              <a:rPr lang="es-CO" sz="6000" b="1" dirty="0" smtClean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distribución</a:t>
            </a:r>
            <a:endParaRPr lang="es-CO" sz="6000" b="1" dirty="0">
              <a:ln w="38100">
                <a:solidFill>
                  <a:srgbClr val="FFFFFF"/>
                </a:solidFill>
              </a:ln>
              <a:solidFill>
                <a:srgbClr val="009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6000" b="1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distribución</a:t>
            </a: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5" y="3036163"/>
            <a:ext cx="11100735" cy="203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/>
          <p:cNvSpPr txBox="1"/>
          <p:nvPr/>
        </p:nvSpPr>
        <p:spPr>
          <a:xfrm>
            <a:off x="4971240" y="4968782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000" b="1" dirty="0" smtClean="0">
                <a:ln w="38100">
                  <a:solidFill>
                    <a:srgbClr val="FFFFFF"/>
                  </a:solidFill>
                </a:ln>
                <a:solidFill>
                  <a:srgbClr val="0099C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Prototipo</a:t>
            </a:r>
            <a:endParaRPr lang="es-CO" sz="6000" b="1" dirty="0">
              <a:ln w="38100">
                <a:solidFill>
                  <a:srgbClr val="FFFFFF"/>
                </a:solidFill>
              </a:ln>
              <a:solidFill>
                <a:srgbClr val="0099CC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33" y="239696"/>
            <a:ext cx="12189045" cy="12783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419" sz="6000" b="1" dirty="0" smtClea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Prototipo</a:t>
            </a: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15022" y="1943590"/>
            <a:ext cx="5948039" cy="3128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62741" y="3472171"/>
            <a:ext cx="5934408" cy="3076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0281" y="3472171"/>
            <a:ext cx="6010183" cy="3076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8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9617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1.03034 -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93945 4.44444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6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0" y="0"/>
            <a:ext cx="43814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317965" y="4911635"/>
            <a:ext cx="5103223" cy="14456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419" sz="80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Gracias</a:t>
            </a:r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90501"/>
            <a:ext cx="12192000" cy="142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Descripción del Problema</a:t>
            </a:r>
            <a:endParaRPr lang="es-ES" sz="6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527300" y="3546565"/>
            <a:ext cx="735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38200" y="1905002"/>
            <a:ext cx="11239500" cy="49148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ES" sz="4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requiere </a:t>
            </a:r>
            <a:r>
              <a:rPr lang="es-ES" sz="4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gestión en el  control </a:t>
            </a:r>
          </a:p>
          <a:p>
            <a:r>
              <a:rPr lang="es-ES" sz="4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 sistema de </a:t>
            </a:r>
            <a:r>
              <a:rPr lang="es-ES" sz="4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ingreso y salida de bicicletas y motos </a:t>
            </a:r>
            <a:r>
              <a:rPr lang="es-ES" sz="4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el parqueadero del CEET, ya que no se lleva un registro adecuado del usuario y su vehículo. </a:t>
            </a:r>
          </a:p>
          <a:p>
            <a:pPr algn="l"/>
            <a:endParaRPr lang="es-CO" sz="4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1524000" y="1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-88900" y="241301"/>
            <a:ext cx="12280900" cy="1354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 General</a:t>
            </a:r>
            <a:endParaRPr lang="es-ES" sz="7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84460" y="39873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984460" y="29455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895560" y="181352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0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800100" y="2386149"/>
            <a:ext cx="11188700" cy="35356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Desarrollar un sistema de información,  para el </a:t>
            </a:r>
            <a:r>
              <a:rPr lang="es-CO" sz="41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 y manejo de entrada y salida</a:t>
            </a:r>
            <a:r>
              <a:rPr lang="es-CO" sz="4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bicicletas y motos, con el fin de hacer </a:t>
            </a:r>
            <a:r>
              <a:rPr lang="es-CO" sz="41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 eficaz</a:t>
            </a:r>
            <a:r>
              <a:rPr lang="es-CO" sz="4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servicio que se implementará al CEET.</a:t>
            </a:r>
          </a:p>
        </p:txBody>
      </p:sp>
    </p:spTree>
    <p:extLst>
      <p:ext uri="{BB962C8B-B14F-4D97-AF65-F5344CB8AC3E}">
        <p14:creationId xmlns:p14="http://schemas.microsoft.com/office/powerpoint/2010/main" val="27739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90501"/>
            <a:ext cx="12192000" cy="140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 Específicos</a:t>
            </a:r>
            <a:endParaRPr lang="es-ES" sz="6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108200" y="21463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400" b="1" dirty="0"/>
          </a:p>
          <a:p>
            <a:pPr algn="l"/>
            <a:endParaRPr lang="es-CO" sz="2400" b="1" dirty="0"/>
          </a:p>
          <a:p>
            <a:pPr algn="l"/>
            <a:endParaRPr lang="es-ES" sz="2400" b="1" dirty="0"/>
          </a:p>
        </p:txBody>
      </p:sp>
      <p:sp>
        <p:nvSpPr>
          <p:cNvPr id="4" name="Rectángulo 3"/>
          <p:cNvSpPr/>
          <p:nvPr/>
        </p:nvSpPr>
        <p:spPr>
          <a:xfrm>
            <a:off x="254000" y="2463800"/>
            <a:ext cx="11938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s-ES" sz="3600" dirty="0"/>
              <a:t> </a:t>
            </a:r>
            <a:r>
              <a:rPr lang="es-ES" sz="3600" dirty="0" smtClean="0">
                <a:solidFill>
                  <a:srgbClr val="00B050"/>
                </a:solidFill>
              </a:rPr>
              <a:t>Gestionar sistema </a:t>
            </a:r>
            <a:r>
              <a:rPr lang="es-ES" sz="3600" dirty="0" smtClean="0"/>
              <a:t>de información el cual agilice la entrada y salida de bicicletas y motos.</a:t>
            </a:r>
            <a:endParaRPr lang="es-ES" sz="3600" dirty="0"/>
          </a:p>
          <a:p>
            <a:pPr marL="342900" indent="-342900">
              <a:buFont typeface="+mj-lt"/>
              <a:buAutoNum type="arabicParenR"/>
            </a:pPr>
            <a:r>
              <a:rPr lang="es-ES" sz="3600" dirty="0"/>
              <a:t> </a:t>
            </a:r>
            <a:r>
              <a:rPr lang="es-ES" sz="3600" dirty="0" smtClean="0">
                <a:solidFill>
                  <a:srgbClr val="0070C0"/>
                </a:solidFill>
              </a:rPr>
              <a:t>Satisfacer la necesidad </a:t>
            </a:r>
            <a:r>
              <a:rPr lang="es-ES" sz="3600" dirty="0" smtClean="0"/>
              <a:t>de mejora especificada de nuestro cliente con un sistema de control de acceso.</a:t>
            </a:r>
            <a:endParaRPr lang="es-ES" sz="3600" dirty="0"/>
          </a:p>
          <a:p>
            <a:pPr marL="342900" indent="-342900">
              <a:buFont typeface="+mj-lt"/>
              <a:buAutoNum type="arabicParenR"/>
            </a:pPr>
            <a:r>
              <a:rPr lang="es-ES" sz="3600" dirty="0"/>
              <a:t> </a:t>
            </a:r>
            <a:r>
              <a:rPr lang="es-ES" sz="3600" dirty="0" smtClean="0"/>
              <a:t>Gestionar un </a:t>
            </a:r>
            <a:r>
              <a:rPr lang="es-ES" sz="3600" dirty="0" smtClean="0">
                <a:solidFill>
                  <a:srgbClr val="00B050"/>
                </a:solidFill>
              </a:rPr>
              <a:t>sistema de fácil </a:t>
            </a:r>
            <a:r>
              <a:rPr lang="es-ES" sz="3600" dirty="0" smtClean="0"/>
              <a:t>manejo. </a:t>
            </a:r>
            <a:endParaRPr lang="es-ES" sz="3600" dirty="0"/>
          </a:p>
          <a:p>
            <a:pPr marL="342900" indent="-342900">
              <a:buFont typeface="+mj-lt"/>
              <a:buAutoNum type="arabicParenR"/>
            </a:pPr>
            <a:r>
              <a:rPr lang="es-ES" sz="3600" dirty="0"/>
              <a:t> </a:t>
            </a:r>
            <a:r>
              <a:rPr lang="es-ES" sz="3600" dirty="0" smtClean="0"/>
              <a:t>Agilizar la </a:t>
            </a:r>
            <a:r>
              <a:rPr lang="es-ES" sz="3600" dirty="0" smtClean="0">
                <a:solidFill>
                  <a:srgbClr val="0070C0"/>
                </a:solidFill>
              </a:rPr>
              <a:t>solicitud de registro</a:t>
            </a:r>
            <a:r>
              <a:rPr lang="es-ES" sz="3600" dirty="0" smtClean="0"/>
              <a:t>, por medio de una pagina web.</a:t>
            </a:r>
            <a:endParaRPr lang="es-ES" sz="3600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334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1524000" y="1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0" y="165100"/>
            <a:ext cx="12192000" cy="1447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Alcance</a:t>
            </a:r>
            <a:endParaRPr lang="es-ES" sz="8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2289" y="2304193"/>
            <a:ext cx="11098711" cy="40077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68388" y="2304193"/>
            <a:ext cx="10942612" cy="3931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 herramienta será de tipo </a:t>
            </a:r>
            <a:r>
              <a:rPr lang="es-CO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 y web</a:t>
            </a:r>
            <a:r>
              <a:rPr lang="es-CO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el sistema tendrá una pagina web donde se registrarán los usuarios y un dispositivo </a:t>
            </a:r>
            <a:r>
              <a:rPr lang="es-CO" sz="3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CO" sz="3600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lector de código de barras </a:t>
            </a:r>
            <a:r>
              <a:rPr lang="es-CO" sz="3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</a:t>
            </a:r>
            <a:r>
              <a:rPr lang="es-CO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cual dará acceso a los </a:t>
            </a:r>
            <a:r>
              <a:rPr lang="es-CO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 </a:t>
            </a:r>
            <a:r>
              <a:rPr lang="es-CO" sz="36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registrados</a:t>
            </a:r>
            <a:r>
              <a:rPr lang="es-CO" sz="3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CO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capturar la información y la validación, uno de sus módulos es el de</a:t>
            </a:r>
            <a:r>
              <a:rPr lang="es-CO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registro de vehículos </a:t>
            </a:r>
            <a:r>
              <a:rPr lang="es-CO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</a:t>
            </a:r>
            <a:r>
              <a:rPr lang="es-CO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ingresen al CEET</a:t>
            </a:r>
            <a:r>
              <a:rPr lang="es-CO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4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203200"/>
            <a:ext cx="12192000" cy="1436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Justificación</a:t>
            </a:r>
            <a:endParaRPr lang="es-ES" sz="7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84460" y="297179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2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984460" y="205739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2000" b="1" dirty="0"/>
          </a:p>
        </p:txBody>
      </p:sp>
      <p:sp>
        <p:nvSpPr>
          <p:cNvPr id="3" name="Rectángulo 2"/>
          <p:cNvSpPr/>
          <p:nvPr/>
        </p:nvSpPr>
        <p:spPr>
          <a:xfrm>
            <a:off x="381000" y="2451100"/>
            <a:ext cx="1181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proyecto pretende </a:t>
            </a:r>
            <a:r>
              <a:rPr lang="es-ES" sz="4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generar un beneficio</a:t>
            </a:r>
            <a:r>
              <a:rPr lang="es-E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brindando un </a:t>
            </a:r>
            <a:r>
              <a:rPr lang="es-ES" sz="4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rápido acceso </a:t>
            </a:r>
            <a:r>
              <a:rPr lang="es-E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entrada y salida de bicicletas y motos, </a:t>
            </a:r>
            <a:r>
              <a:rPr lang="es-ES" sz="4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implementando un sistema de información</a:t>
            </a:r>
            <a:r>
              <a:rPr lang="es-E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aporte </a:t>
            </a:r>
            <a:r>
              <a:rPr lang="es-ES" sz="4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mayor seguridad </a:t>
            </a:r>
            <a:r>
              <a:rPr lang="es-E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los usuarios y sus vehículos, facilitando el </a:t>
            </a:r>
            <a:r>
              <a:rPr lang="es-ES" sz="4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 de los datos</a:t>
            </a:r>
            <a:r>
              <a:rPr lang="es-E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1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0879" y="4467494"/>
            <a:ext cx="9006017" cy="12975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x-none" sz="5400" b="1" dirty="0">
                <a:ln w="38100">
                  <a:solidFill>
                    <a:srgbClr val="FFFFFF"/>
                  </a:solidFill>
                </a:ln>
                <a:solidFill>
                  <a:srgbClr val="F4A21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Levantamiento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3168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430</Words>
  <Application>Microsoft Office PowerPoint</Application>
  <PresentationFormat>Panorámica</PresentationFormat>
  <Paragraphs>89</Paragraphs>
  <Slides>38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Calibri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SENA</cp:lastModifiedBy>
  <cp:revision>272</cp:revision>
  <dcterms:created xsi:type="dcterms:W3CDTF">2014-06-25T16:18:26Z</dcterms:created>
  <dcterms:modified xsi:type="dcterms:W3CDTF">2017-09-21T12:07:29Z</dcterms:modified>
</cp:coreProperties>
</file>